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4" r:id="rId18"/>
    <p:sldId id="295" r:id="rId19"/>
    <p:sldId id="296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6" r:id="rId28"/>
    <p:sldId id="305" r:id="rId29"/>
    <p:sldId id="308" r:id="rId30"/>
    <p:sldId id="309" r:id="rId31"/>
    <p:sldId id="310" r:id="rId32"/>
    <p:sldId id="311" r:id="rId33"/>
    <p:sldId id="312" r:id="rId34"/>
    <p:sldId id="33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278" r:id="rId47"/>
    <p:sldId id="276" r:id="rId48"/>
    <p:sldId id="279" r:id="rId49"/>
    <p:sldId id="280" r:id="rId50"/>
    <p:sldId id="26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3401" autoAdjust="0"/>
  </p:normalViewPr>
  <p:slideViewPr>
    <p:cSldViewPr>
      <p:cViewPr varScale="1">
        <p:scale>
          <a:sx n="101" d="100"/>
          <a:sy n="101" d="100"/>
        </p:scale>
        <p:origin x="1400" y="192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9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65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7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Clocked my spacebar double-tap ability at about 80ms on average.</a:t>
            </a:r>
          </a:p>
          <a:p>
            <a:r>
              <a:rPr lang="en-US" dirty="0"/>
              <a:t>Without knowing what you were going to see, you</a:t>
            </a:r>
            <a:r>
              <a:rPr lang="en-US" baseline="0" dirty="0"/>
              <a:t> likely attuned to the red dot in the field of blue dots.</a:t>
            </a:r>
          </a:p>
          <a:p>
            <a:r>
              <a:rPr lang="en-US" baseline="0" dirty="0"/>
              <a:t>This is the power of </a:t>
            </a:r>
            <a:r>
              <a:rPr lang="en-US" baseline="0" dirty="0" err="1"/>
              <a:t>preattentive</a:t>
            </a:r>
            <a:r>
              <a:rPr lang="en-US" baseline="0" dirty="0"/>
              <a:t>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7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1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1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only is</a:t>
            </a:r>
            <a:r>
              <a:rPr lang="en-US" baseline="0" dirty="0"/>
              <a:t> this comparison easier, but if we now go back to the original flickering image, you won’t have the same problem – you can’t “</a:t>
            </a:r>
            <a:r>
              <a:rPr lang="en-US" baseline="0" dirty="0" err="1"/>
              <a:t>unsee</a:t>
            </a:r>
            <a:r>
              <a:rPr lang="en-US" baseline="0" dirty="0"/>
              <a:t>” the answer.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7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792" t="5541" r="17156" b="6845"/>
          <a:stretch/>
        </p:blipFill>
        <p:spPr>
          <a:xfrm>
            <a:off x="0" y="381000"/>
            <a:ext cx="9144000" cy="6477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2021:</a:t>
            </a:r>
            <a:br>
              <a:rPr lang="en-US" sz="3600" dirty="0"/>
            </a:br>
            <a:r>
              <a:rPr lang="en-US" sz="4900" dirty="0"/>
              <a:t>Perception &amp; Color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29, 2021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Associate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39838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8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ages from lecture2-perceptionandprinciples-140227091630-phpapp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are processed slowly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0494" b="10494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31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grayscl/>
          </a:blip>
          <a:srcRect t="10494" b="10494"/>
          <a:stretch>
            <a:fillRect/>
          </a:stretch>
        </p:blipFill>
        <p:spPr>
          <a:xfrm>
            <a:off x="457200" y="1600200"/>
            <a:ext cx="82296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8255" t="34045" r="48798" b="59097"/>
          <a:stretch/>
        </p:blipFill>
        <p:spPr>
          <a:xfrm>
            <a:off x="4428410" y="3053815"/>
            <a:ext cx="242587" cy="423348"/>
          </a:xfrm>
          <a:prstGeom prst="roundRect">
            <a:avLst>
              <a:gd name="adj" fmla="val 42157"/>
            </a:avLst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are incredibly fast</a:t>
            </a:r>
          </a:p>
        </p:txBody>
      </p:sp>
    </p:spTree>
    <p:extLst>
      <p:ext uri="{BB962C8B-B14F-4D97-AF65-F5344CB8AC3E}">
        <p14:creationId xmlns:p14="http://schemas.microsoft.com/office/powerpoint/2010/main" val="129282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= “pre-attentive processing”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Things that happen in &lt;200ms of visual stimulation</a:t>
            </a:r>
          </a:p>
          <a:p>
            <a:pPr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Performed in parallel across the entire visual field</a:t>
            </a:r>
          </a:p>
          <a:p>
            <a:pPr>
              <a:spcBef>
                <a:spcPts val="600"/>
              </a:spcBef>
            </a:pPr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69998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  <p:pic>
        <p:nvPicPr>
          <p:cNvPr id="7" name="Content Placeholder 6" descr="Cap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35168" y="0"/>
            <a:ext cx="9660836" cy="6913944"/>
          </a:xfrm>
        </p:spPr>
      </p:pic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you see?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5797" b="5797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88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 facilitates: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Target detection (presence or absence)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Boundary detection / grouping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Region tracking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Counting and estimation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Attentive 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dirty="0"/>
              <a:t>1281768756138976546984506985604982826762 </a:t>
            </a:r>
          </a:p>
          <a:p>
            <a:pPr marL="0" indent="0" algn="ctr">
              <a:buNone/>
            </a:pPr>
            <a:r>
              <a:rPr lang="is-IS" dirty="0"/>
              <a:t>9809858458224509856458945098450980943585 </a:t>
            </a:r>
          </a:p>
          <a:p>
            <a:pPr marL="0" indent="0" algn="ctr">
              <a:buNone/>
            </a:pPr>
            <a:r>
              <a:rPr lang="is-IS" dirty="0"/>
              <a:t>9091030209905959595772564675050678904567 </a:t>
            </a:r>
          </a:p>
          <a:p>
            <a:pPr marL="0" indent="0" algn="ctr">
              <a:buNone/>
            </a:pPr>
            <a:r>
              <a:rPr lang="is-IS" dirty="0"/>
              <a:t>8845789809821677654876364908560912949686 </a:t>
            </a:r>
          </a:p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b="1" dirty="0"/>
              <a:t>How many threes are there?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446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12817687561</a:t>
            </a:r>
            <a:r>
              <a:rPr lang="is-IS" dirty="0">
                <a:solidFill>
                  <a:schemeClr val="tx2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8976546984506985604982826762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980985845822450985645894509845098094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585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90910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0209905959595772564675050678904567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8845789809821677654876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64908560912949686</a:t>
            </a:r>
          </a:p>
          <a:p>
            <a:pPr marL="0" indent="0" algn="ctr">
              <a:buNone/>
            </a:pPr>
            <a:endParaRPr lang="is-IS" dirty="0">
              <a:solidFill>
                <a:srgbClr val="BFBFBF"/>
              </a:solidFill>
            </a:endParaRPr>
          </a:p>
          <a:p>
            <a:pPr marL="0" indent="0" algn="ctr">
              <a:buNone/>
            </a:pPr>
            <a:endParaRPr lang="is-IS" dirty="0">
              <a:solidFill>
                <a:srgbClr val="BFBFBF"/>
              </a:solidFill>
            </a:endParaRPr>
          </a:p>
          <a:p>
            <a:pPr marL="0" indent="0" algn="ctr">
              <a:buNone/>
            </a:pPr>
            <a:r>
              <a:rPr lang="is-IS" b="1" dirty="0"/>
              <a:t>How many threes are there?</a:t>
            </a:r>
            <a:endParaRPr lang="en-US" b="1" dirty="0"/>
          </a:p>
          <a:p>
            <a:pPr marL="0" indent="0" algn="ctr">
              <a:buNone/>
            </a:pPr>
            <a:r>
              <a:rPr lang="is-I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8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</a:t>
            </a:r>
            <a:r>
              <a:rPr lang="en-US" dirty="0"/>
              <a:t>mental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45" t="1743" r="6688"/>
          <a:stretch/>
        </p:blipFill>
        <p:spPr>
          <a:xfrm>
            <a:off x="4525441" y="1600200"/>
            <a:ext cx="4594812" cy="4422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</a:extLst>
          </a:blip>
          <a:srcRect l="8245" t="1743" r="6688"/>
          <a:stretch/>
        </p:blipFill>
        <p:spPr>
          <a:xfrm>
            <a:off x="4525441" y="1597028"/>
            <a:ext cx="4594812" cy="4422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19200"/>
            <a:ext cx="4176625" cy="57912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352800" y="1219200"/>
            <a:ext cx="2052320" cy="5186680"/>
            <a:chOff x="3352800" y="1219200"/>
            <a:chExt cx="2052320" cy="5186680"/>
          </a:xfrm>
        </p:grpSpPr>
        <p:pic>
          <p:nvPicPr>
            <p:cNvPr id="15" name="Picture 14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377" r="77263"/>
            <a:stretch/>
          </p:blipFill>
          <p:spPr>
            <a:xfrm>
              <a:off x="3352800" y="4876800"/>
              <a:ext cx="1173480" cy="1529080"/>
            </a:xfrm>
            <a:prstGeom prst="rect">
              <a:avLst/>
            </a:prstGeom>
          </p:spPr>
        </p:pic>
        <p:pic>
          <p:nvPicPr>
            <p:cNvPr id="16" name="Picture 15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9" t="20145" r="68699" b="51159"/>
            <a:stretch/>
          </p:blipFill>
          <p:spPr>
            <a:xfrm>
              <a:off x="4267200" y="2057400"/>
              <a:ext cx="965200" cy="1005840"/>
            </a:xfrm>
            <a:prstGeom prst="rect">
              <a:avLst/>
            </a:prstGeom>
          </p:spPr>
        </p:pic>
        <p:pic>
          <p:nvPicPr>
            <p:cNvPr id="17" name="Picture 16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62" t="7392" r="40058" b="69420"/>
            <a:stretch/>
          </p:blipFill>
          <p:spPr>
            <a:xfrm>
              <a:off x="4267200" y="4343400"/>
              <a:ext cx="1036320" cy="812800"/>
            </a:xfrm>
            <a:prstGeom prst="rect">
              <a:avLst/>
            </a:prstGeom>
          </p:spPr>
        </p:pic>
        <p:pic>
          <p:nvPicPr>
            <p:cNvPr id="18" name="Picture 17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94" t="20724" r="14664" b="49132"/>
            <a:stretch/>
          </p:blipFill>
          <p:spPr>
            <a:xfrm>
              <a:off x="4572000" y="3124200"/>
              <a:ext cx="833120" cy="1056640"/>
            </a:xfrm>
            <a:prstGeom prst="rect">
              <a:avLst/>
            </a:prstGeom>
          </p:spPr>
        </p:pic>
        <p:pic>
          <p:nvPicPr>
            <p:cNvPr id="19" name="Picture 18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17" t="61449" r="3738" b="10145"/>
            <a:stretch/>
          </p:blipFill>
          <p:spPr>
            <a:xfrm>
              <a:off x="3810000" y="1219200"/>
              <a:ext cx="822960" cy="99568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755910" y="3048000"/>
            <a:ext cx="4199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3470"/>
                </a:solidFill>
              </a:rPr>
              <a:t>Question:</a:t>
            </a:r>
          </a:p>
          <a:p>
            <a:pPr algn="ctr"/>
            <a:r>
              <a:rPr lang="en-US" sz="3200" dirty="0">
                <a:solidFill>
                  <a:srgbClr val="003470"/>
                </a:solidFill>
              </a:rPr>
              <a:t>How do we manage </a:t>
            </a:r>
          </a:p>
          <a:p>
            <a:pPr algn="ctr"/>
            <a:r>
              <a:rPr lang="en-US" sz="3200" dirty="0">
                <a:solidFill>
                  <a:srgbClr val="003470"/>
                </a:solidFill>
              </a:rPr>
              <a:t>to navigate the world?</a:t>
            </a:r>
          </a:p>
        </p:txBody>
      </p:sp>
    </p:spTree>
    <p:extLst>
      <p:ext uri="{BB962C8B-B14F-4D97-AF65-F5344CB8AC3E}">
        <p14:creationId xmlns:p14="http://schemas.microsoft.com/office/powerpoint/2010/main" val="10305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0.49618 -0.1664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9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Pre-attentive processing: color (hue)</a:t>
            </a:r>
          </a:p>
        </p:txBody>
      </p:sp>
      <p:sp>
        <p:nvSpPr>
          <p:cNvPr id="5" name="Oval 4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102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76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990600"/>
          </a:xfrm>
        </p:spPr>
        <p:txBody>
          <a:bodyPr>
            <a:noAutofit/>
          </a:bodyPr>
          <a:lstStyle/>
          <a:p>
            <a:r>
              <a:rPr lang="en-US" dirty="0"/>
              <a:t>Pre-attentive processing: shape (curvature)</a:t>
            </a:r>
          </a:p>
        </p:txBody>
      </p:sp>
      <p:sp>
        <p:nvSpPr>
          <p:cNvPr id="25" name="Oval 24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Isosceles Triangle 93"/>
          <p:cNvSpPr/>
          <p:nvPr/>
        </p:nvSpPr>
        <p:spPr>
          <a:xfrm>
            <a:off x="581025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9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Pre-attentive processing: shape + color?</a:t>
            </a:r>
          </a:p>
        </p:txBody>
      </p:sp>
      <p:sp>
        <p:nvSpPr>
          <p:cNvPr id="47" name="Oval 46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Isosceles Triangle 99"/>
          <p:cNvSpPr/>
          <p:nvPr/>
        </p:nvSpPr>
        <p:spPr>
          <a:xfrm>
            <a:off x="1295400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1" name="Isosceles Triangle 100"/>
          <p:cNvSpPr/>
          <p:nvPr/>
        </p:nvSpPr>
        <p:spPr>
          <a:xfrm>
            <a:off x="129540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Isosceles Triangle 101"/>
          <p:cNvSpPr/>
          <p:nvPr/>
        </p:nvSpPr>
        <p:spPr>
          <a:xfrm>
            <a:off x="2047875" y="3276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Isosceles Triangle 102"/>
          <p:cNvSpPr/>
          <p:nvPr/>
        </p:nvSpPr>
        <p:spPr>
          <a:xfrm>
            <a:off x="430530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Isosceles Triangle 103"/>
          <p:cNvSpPr/>
          <p:nvPr/>
        </p:nvSpPr>
        <p:spPr>
          <a:xfrm>
            <a:off x="3552825" y="4794504"/>
            <a:ext cx="539496" cy="539496"/>
          </a:xfrm>
          <a:prstGeom prst="triangl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Isosceles Triangle 104"/>
          <p:cNvSpPr/>
          <p:nvPr/>
        </p:nvSpPr>
        <p:spPr>
          <a:xfrm>
            <a:off x="3552825" y="1752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Isosceles Triangle 105"/>
          <p:cNvSpPr/>
          <p:nvPr/>
        </p:nvSpPr>
        <p:spPr>
          <a:xfrm>
            <a:off x="280035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7" name="Isosceles Triangle 106"/>
          <p:cNvSpPr/>
          <p:nvPr/>
        </p:nvSpPr>
        <p:spPr>
          <a:xfrm>
            <a:off x="2800350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Isosceles Triangle 107"/>
          <p:cNvSpPr/>
          <p:nvPr/>
        </p:nvSpPr>
        <p:spPr>
          <a:xfrm>
            <a:off x="2047875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Isosceles Triangle 108"/>
          <p:cNvSpPr/>
          <p:nvPr/>
        </p:nvSpPr>
        <p:spPr>
          <a:xfrm>
            <a:off x="7309104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Isosceles Triangle 109"/>
          <p:cNvSpPr/>
          <p:nvPr/>
        </p:nvSpPr>
        <p:spPr>
          <a:xfrm>
            <a:off x="430530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Isosceles Triangle 110"/>
          <p:cNvSpPr/>
          <p:nvPr/>
        </p:nvSpPr>
        <p:spPr>
          <a:xfrm>
            <a:off x="5057775" y="4794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Isosceles Triangle 111"/>
          <p:cNvSpPr/>
          <p:nvPr/>
        </p:nvSpPr>
        <p:spPr>
          <a:xfrm>
            <a:off x="5057775" y="1752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Isosceles Triangle 112"/>
          <p:cNvSpPr/>
          <p:nvPr/>
        </p:nvSpPr>
        <p:spPr>
          <a:xfrm>
            <a:off x="5057775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Isosceles Triangle 113"/>
          <p:cNvSpPr/>
          <p:nvPr/>
        </p:nvSpPr>
        <p:spPr>
          <a:xfrm>
            <a:off x="581025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5" name="Isosceles Triangle 114"/>
          <p:cNvSpPr/>
          <p:nvPr/>
        </p:nvSpPr>
        <p:spPr>
          <a:xfrm>
            <a:off x="581025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Isosceles Triangle 115"/>
          <p:cNvSpPr/>
          <p:nvPr/>
        </p:nvSpPr>
        <p:spPr>
          <a:xfrm>
            <a:off x="6556629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Isosceles Triangle 116"/>
          <p:cNvSpPr/>
          <p:nvPr/>
        </p:nvSpPr>
        <p:spPr>
          <a:xfrm>
            <a:off x="6556629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84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what’s going on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Answer:</a:t>
            </a:r>
            <a:r>
              <a:rPr lang="en-US" dirty="0"/>
              <a:t> this is called “conjunction”</a:t>
            </a:r>
          </a:p>
          <a:p>
            <a:pPr lvl="1"/>
            <a:r>
              <a:rPr lang="en-US" dirty="0"/>
              <a:t>If you search for </a:t>
            </a:r>
            <a:r>
              <a:rPr lang="en-US" dirty="0">
                <a:solidFill>
                  <a:schemeClr val="tx2"/>
                </a:solidFill>
              </a:rPr>
              <a:t>red</a:t>
            </a:r>
            <a:r>
              <a:rPr lang="en-US" dirty="0"/>
              <a:t> things, you get a bunch of </a:t>
            </a:r>
            <a:r>
              <a:rPr lang="en-US" dirty="0">
                <a:solidFill>
                  <a:srgbClr val="D2533C"/>
                </a:solidFill>
              </a:rPr>
              <a:t>red</a:t>
            </a:r>
            <a:r>
              <a:rPr lang="en-US" dirty="0"/>
              <a:t> circles (as well as the </a:t>
            </a:r>
            <a:r>
              <a:rPr lang="en-US" dirty="0">
                <a:solidFill>
                  <a:srgbClr val="D2533C"/>
                </a:solidFill>
              </a:rPr>
              <a:t>red</a:t>
            </a:r>
            <a:r>
              <a:rPr lang="en-US" dirty="0"/>
              <a:t> </a:t>
            </a:r>
            <a:r>
              <a:rPr lang="en-US" b="1" dirty="0"/>
              <a:t>triangle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Similarly, if you search for search for </a:t>
            </a:r>
            <a:r>
              <a:rPr lang="en-US" b="1" dirty="0"/>
              <a:t>triangles</a:t>
            </a:r>
            <a:r>
              <a:rPr lang="en-US" dirty="0"/>
              <a:t>, you get a bunch of </a:t>
            </a:r>
            <a:r>
              <a:rPr lang="en-US" dirty="0">
                <a:solidFill>
                  <a:srgbClr val="1E6DAE"/>
                </a:solidFill>
              </a:rPr>
              <a:t>blue</a:t>
            </a:r>
            <a:r>
              <a:rPr lang="en-US" dirty="0"/>
              <a:t> </a:t>
            </a:r>
            <a:r>
              <a:rPr lang="en-US" b="1" dirty="0"/>
              <a:t>triangles</a:t>
            </a:r>
            <a:r>
              <a:rPr lang="en-US" dirty="0"/>
              <a:t> (as well as the </a:t>
            </a:r>
            <a:r>
              <a:rPr lang="en-US" dirty="0">
                <a:solidFill>
                  <a:schemeClr val="tx2"/>
                </a:solidFill>
              </a:rPr>
              <a:t>red</a:t>
            </a:r>
            <a:r>
              <a:rPr lang="en-US" dirty="0"/>
              <a:t> </a:t>
            </a:r>
            <a:r>
              <a:rPr lang="en-US" b="1" dirty="0"/>
              <a:t>triangle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Either way, you have to search through them all one by one!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 for visualization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Whatever draws our eyes draws our attention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This can be useful</a:t>
            </a:r>
          </a:p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lang="en-US" kern="0" dirty="0"/>
              <a:t>I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 can also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be problematic: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3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flicker can cause change blindness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irpla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552" y="2286000"/>
            <a:ext cx="4120896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1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see it now?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irpla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552" y="2286000"/>
            <a:ext cx="4120896" cy="3090672"/>
          </a:xfrm>
          <a:prstGeom prst="rect">
            <a:avLst/>
          </a:prstGeom>
        </p:spPr>
      </p:pic>
      <p:pic>
        <p:nvPicPr>
          <p:cNvPr id="7" name="Content Placeholder 9" descr="airplane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52" y="2286000"/>
            <a:ext cx="4114800" cy="3086100"/>
          </a:xfrm>
          <a:prstGeom prst="rect">
            <a:avLst/>
          </a:prstGeom>
        </p:spPr>
      </p:pic>
      <p:pic>
        <p:nvPicPr>
          <p:cNvPr id="9" name="Picture 8" descr="airplane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1552" y="2286000"/>
            <a:ext cx="4114800" cy="30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3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Sometimes gestalt &amp; pre-attention compete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12" r="-12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59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10600" cy="990600"/>
          </a:xfrm>
        </p:spPr>
        <p:txBody>
          <a:bodyPr>
            <a:normAutofit/>
          </a:bodyPr>
          <a:lstStyle/>
          <a:p>
            <a:r>
              <a:rPr lang="en-US" dirty="0"/>
              <a:t>Sometimes gestalt &amp; pre-attention compete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200"/>
          <a:stretch/>
        </p:blipFill>
        <p:spPr>
          <a:xfrm>
            <a:off x="1828800" y="2438400"/>
            <a:ext cx="5334000" cy="2617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35" t="56488" r="-2035" b="-1288"/>
          <a:stretch/>
        </p:blipFill>
        <p:spPr>
          <a:xfrm>
            <a:off x="1938528" y="2564355"/>
            <a:ext cx="5334000" cy="26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lower bar?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Answer: </a:t>
            </a:r>
            <a:r>
              <a:rPr lang="en-US" dirty="0">
                <a:solidFill>
                  <a:srgbClr val="000000"/>
                </a:solidFill>
              </a:rPr>
              <a:t> 2x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4038600"/>
            <a:ext cx="7315200" cy="304800"/>
          </a:xfrm>
          <a:prstGeom prst="rect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445E-6 -4.59509E-6 L 0.40021 -4.5950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“gestalt effect”</a:t>
            </a:r>
          </a:p>
        </p:txBody>
      </p:sp>
      <p:pic>
        <p:nvPicPr>
          <p:cNvPr id="4" name="Content Placeholder 3" descr="Screen Shot 2016-02-07 at 12.19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" b="871"/>
          <a:stretch/>
        </p:blipFill>
        <p:spPr>
          <a:xfrm>
            <a:off x="457200" y="1295400"/>
            <a:ext cx="8229600" cy="315498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768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"/>
              <a:defRPr sz="18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Our brain’s ability to generate whole forms, instead of just collections of unrelated elements</a:t>
            </a:r>
          </a:p>
        </p:txBody>
      </p:sp>
    </p:spTree>
    <p:extLst>
      <p:ext uri="{BB962C8B-B14F-4D97-AF65-F5344CB8AC3E}">
        <p14:creationId xmlns:p14="http://schemas.microsoft.com/office/powerpoint/2010/main" val="994018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495800" y="2895600"/>
            <a:ext cx="1828800" cy="1828800"/>
            <a:chOff x="4495800" y="2895600"/>
            <a:chExt cx="1828800" cy="1828800"/>
          </a:xfrm>
        </p:grpSpPr>
        <p:sp>
          <p:nvSpPr>
            <p:cNvPr id="14" name="Rectangle 13"/>
            <p:cNvSpPr>
              <a:spLocks/>
            </p:cNvSpPr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>
              <a:spLocks/>
            </p:cNvSpPr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right square?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Answer: </a:t>
            </a:r>
            <a:r>
              <a:rPr lang="en-US" dirty="0">
                <a:solidFill>
                  <a:srgbClr val="000000"/>
                </a:solidFill>
              </a:rPr>
              <a:t> 4x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743200" y="3352800"/>
            <a:ext cx="914400" cy="914400"/>
          </a:xfrm>
          <a:prstGeom prst="rect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4495800" y="2895600"/>
            <a:ext cx="1828800" cy="1828800"/>
          </a:xfrm>
          <a:prstGeom prst="rect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5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8697E-6 1.52707E-6 L -0.28348 1.5270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7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666E-6 1.52707E-6 L 0.19177 1.5270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77 1.52707E-6 L 0.19177 0.066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1524000" y="2286000"/>
            <a:ext cx="3200400" cy="3200400"/>
            <a:chOff x="4648200" y="1676400"/>
            <a:chExt cx="3200400" cy="3200400"/>
          </a:xfrm>
        </p:grpSpPr>
        <p:sp>
          <p:nvSpPr>
            <p:cNvPr id="40" name="Cube 39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Cube 56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Cube 57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Cube 58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Cube 59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Cube 60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Cube 61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Cube 62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Cube 63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5" name="Cube 6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Cube 65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left cube?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Answer: </a:t>
            </a:r>
            <a:r>
              <a:rPr lang="en-US" dirty="0">
                <a:solidFill>
                  <a:srgbClr val="000000"/>
                </a:solidFill>
              </a:rPr>
              <a:t> 27x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6" name="Cube 5"/>
          <p:cNvSpPr/>
          <p:nvPr/>
        </p:nvSpPr>
        <p:spPr>
          <a:xfrm flipH="1">
            <a:off x="1524000" y="2286000"/>
            <a:ext cx="3200400" cy="3200400"/>
          </a:xfrm>
          <a:prstGeom prst="cube">
            <a:avLst>
              <a:gd name="adj" fmla="val 15206"/>
            </a:avLst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 flipH="1">
            <a:off x="5943600" y="3505200"/>
            <a:ext cx="1066800" cy="1066800"/>
          </a:xfrm>
          <a:prstGeom prst="cube">
            <a:avLst>
              <a:gd name="adj" fmla="val 15206"/>
            </a:avLst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0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1079E-6 -4.44239E-6 L 0.39188 -4.4423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 flipV="1">
            <a:off x="1143000" y="1676400"/>
            <a:ext cx="4267200" cy="4267200"/>
          </a:xfrm>
          <a:prstGeom prst="line">
            <a:avLst/>
          </a:prstGeom>
          <a:ln w="12700" cap="rnd" cmpd="sng">
            <a:solidFill>
              <a:srgbClr val="00000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“Apparent” magnitude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6581001"/>
            <a:ext cx="541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makingmaps.net</a:t>
            </a:r>
            <a:r>
              <a:rPr lang="en-US" sz="1200" dirty="0"/>
              <a:t>/2007/08/28/perceptual-scaling-of-map-symbols/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1600200"/>
            <a:ext cx="4343400" cy="4343400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43000" y="1676400"/>
            <a:ext cx="4267200" cy="4267200"/>
          </a:xfrm>
          <a:prstGeom prst="line">
            <a:avLst/>
          </a:prstGeom>
          <a:ln w="57150" cap="rnd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1139777" y="3300090"/>
            <a:ext cx="4287734" cy="2648757"/>
          </a:xfrm>
          <a:custGeom>
            <a:avLst/>
            <a:gdLst>
              <a:gd name="connsiteX0" fmla="*/ 0 w 4363720"/>
              <a:gd name="connsiteY0" fmla="*/ 2844157 h 2844157"/>
              <a:gd name="connsiteX1" fmla="*/ 2420671 w 4363720"/>
              <a:gd name="connsiteY1" fmla="*/ 1031278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287734"/>
              <a:gd name="connsiteY0" fmla="*/ 2648757 h 2648757"/>
              <a:gd name="connsiteX1" fmla="*/ 2203570 w 4287734"/>
              <a:gd name="connsiteY1" fmla="*/ 987856 h 2648757"/>
              <a:gd name="connsiteX2" fmla="*/ 4287734 w 4287734"/>
              <a:gd name="connsiteY2" fmla="*/ 0 h 264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7734" h="2648757">
                <a:moveTo>
                  <a:pt x="0" y="2648757"/>
                </a:moveTo>
                <a:cubicBezTo>
                  <a:pt x="846692" y="1979330"/>
                  <a:pt x="1488948" y="1429316"/>
                  <a:pt x="2203570" y="987856"/>
                </a:cubicBezTo>
                <a:cubicBezTo>
                  <a:pt x="2918192" y="546397"/>
                  <a:pt x="4287734" y="0"/>
                  <a:pt x="4287734" y="0"/>
                </a:cubicBezTo>
              </a:path>
            </a:pathLst>
          </a:cu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153855" y="4459433"/>
            <a:ext cx="4298589" cy="1476357"/>
          </a:xfrm>
          <a:custGeom>
            <a:avLst/>
            <a:gdLst>
              <a:gd name="connsiteX0" fmla="*/ 0 w 4363720"/>
              <a:gd name="connsiteY0" fmla="*/ 2844157 h 2844157"/>
              <a:gd name="connsiteX1" fmla="*/ 2420671 w 4363720"/>
              <a:gd name="connsiteY1" fmla="*/ 1031278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09445"/>
              <a:gd name="connsiteY0" fmla="*/ 1817469 h 1817469"/>
              <a:gd name="connsiteX1" fmla="*/ 2203570 w 4309445"/>
              <a:gd name="connsiteY1" fmla="*/ 156568 h 1817469"/>
              <a:gd name="connsiteX2" fmla="*/ 4309445 w 4309445"/>
              <a:gd name="connsiteY2" fmla="*/ 69723 h 1817469"/>
              <a:gd name="connsiteX0" fmla="*/ 0 w 4309445"/>
              <a:gd name="connsiteY0" fmla="*/ 1747746 h 1747746"/>
              <a:gd name="connsiteX1" fmla="*/ 2257845 w 4309445"/>
              <a:gd name="connsiteY1" fmla="*/ 542778 h 1747746"/>
              <a:gd name="connsiteX2" fmla="*/ 4309445 w 4309445"/>
              <a:gd name="connsiteY2" fmla="*/ 0 h 1747746"/>
              <a:gd name="connsiteX0" fmla="*/ 0 w 4298590"/>
              <a:gd name="connsiteY0" fmla="*/ 1791168 h 1791168"/>
              <a:gd name="connsiteX1" fmla="*/ 2257845 w 4298590"/>
              <a:gd name="connsiteY1" fmla="*/ 586200 h 1791168"/>
              <a:gd name="connsiteX2" fmla="*/ 4298590 w 4298590"/>
              <a:gd name="connsiteY2" fmla="*/ 0 h 1791168"/>
              <a:gd name="connsiteX0" fmla="*/ 0 w 4287734"/>
              <a:gd name="connsiteY0" fmla="*/ 1758601 h 1758601"/>
              <a:gd name="connsiteX1" fmla="*/ 2246989 w 4287734"/>
              <a:gd name="connsiteY1" fmla="*/ 586200 h 1758601"/>
              <a:gd name="connsiteX2" fmla="*/ 4287734 w 4287734"/>
              <a:gd name="connsiteY2" fmla="*/ 0 h 1758601"/>
              <a:gd name="connsiteX0" fmla="*/ 0 w 4287734"/>
              <a:gd name="connsiteY0" fmla="*/ 1758601 h 1758601"/>
              <a:gd name="connsiteX1" fmla="*/ 2246989 w 4287734"/>
              <a:gd name="connsiteY1" fmla="*/ 586200 h 1758601"/>
              <a:gd name="connsiteX2" fmla="*/ 4287734 w 4287734"/>
              <a:gd name="connsiteY2" fmla="*/ 0 h 1758601"/>
              <a:gd name="connsiteX0" fmla="*/ 0 w 4298589"/>
              <a:gd name="connsiteY0" fmla="*/ 1476357 h 1476357"/>
              <a:gd name="connsiteX1" fmla="*/ 2246989 w 4298589"/>
              <a:gd name="connsiteY1" fmla="*/ 303956 h 1476357"/>
              <a:gd name="connsiteX2" fmla="*/ 4298589 w 4298589"/>
              <a:gd name="connsiteY2" fmla="*/ 0 h 147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8589" h="1476357">
                <a:moveTo>
                  <a:pt x="0" y="1476357"/>
                </a:moveTo>
                <a:cubicBezTo>
                  <a:pt x="911822" y="882919"/>
                  <a:pt x="1530557" y="550016"/>
                  <a:pt x="2246989" y="303956"/>
                </a:cubicBezTo>
                <a:cubicBezTo>
                  <a:pt x="2963421" y="57896"/>
                  <a:pt x="4298589" y="0"/>
                  <a:pt x="4298589" y="0"/>
                </a:cubicBezTo>
              </a:path>
            </a:pathLst>
          </a:cu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624146" y="1524000"/>
            <a:ext cx="2093390" cy="738664"/>
            <a:chOff x="5624146" y="1524000"/>
            <a:chExt cx="2093390" cy="738664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>
              <a:spLocks/>
            </p:cNvSpPr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Length</a:t>
              </a:r>
            </a:p>
            <a:p>
              <a:pPr algn="ctr"/>
              <a:r>
                <a:rPr lang="en-US" sz="1200" dirty="0"/>
                <a:t>estimate </a:t>
              </a:r>
            </a:p>
            <a:p>
              <a:pPr algn="ctr"/>
              <a:r>
                <a:rPr lang="en-US" sz="1200" dirty="0"/>
                <a:t>correctly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86363" y="2590800"/>
            <a:ext cx="2086037" cy="1066800"/>
            <a:chOff x="5686363" y="2590800"/>
            <a:chExt cx="2086037" cy="1066800"/>
          </a:xfrm>
        </p:grpSpPr>
        <p:sp>
          <p:nvSpPr>
            <p:cNvPr id="15" name="Rectangle 14"/>
            <p:cNvSpPr>
              <a:spLocks/>
            </p:cNvSpPr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>
              <a:spLocks/>
            </p:cNvSpPr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Area</a:t>
              </a:r>
            </a:p>
            <a:p>
              <a:pPr algn="ctr"/>
              <a:r>
                <a:rPr lang="en-US" sz="1200" dirty="0"/>
                <a:t>under-</a:t>
              </a:r>
            </a:p>
            <a:p>
              <a:pPr algn="ctr"/>
              <a:r>
                <a:rPr lang="en-US" sz="1200" dirty="0"/>
                <a:t>estimate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585780" y="4114800"/>
            <a:ext cx="2262820" cy="1219200"/>
            <a:chOff x="5585780" y="4114800"/>
            <a:chExt cx="2262820" cy="1219200"/>
          </a:xfrm>
        </p:grpSpPr>
        <p:sp>
          <p:nvSpPr>
            <p:cNvPr id="14" name="Cube 13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Volume</a:t>
              </a:r>
            </a:p>
            <a:p>
              <a:pPr algn="ctr"/>
              <a:r>
                <a:rPr lang="en-US" sz="1200" b="1" dirty="0"/>
                <a:t>way</a:t>
              </a:r>
              <a:r>
                <a:rPr lang="en-US" sz="1200" dirty="0"/>
                <a:t> under-</a:t>
              </a:r>
            </a:p>
            <a:p>
              <a:pPr algn="ctr"/>
              <a:r>
                <a:rPr lang="en-US" sz="1200" dirty="0"/>
                <a:t>estimate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 rot="16200000">
            <a:off x="313987" y="3433721"/>
            <a:ext cx="1052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Actual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600" y="5943600"/>
            <a:ext cx="155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Perceived</a:t>
            </a:r>
          </a:p>
        </p:txBody>
      </p:sp>
      <p:sp>
        <p:nvSpPr>
          <p:cNvPr id="33" name="TextBox 32"/>
          <p:cNvSpPr txBox="1"/>
          <p:nvPr/>
        </p:nvSpPr>
        <p:spPr>
          <a:xfrm rot="18900000">
            <a:off x="1802025" y="3477380"/>
            <a:ext cx="263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9566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visual dimensions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" y="1457960"/>
          <a:ext cx="8001000" cy="472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Perceived as </a:t>
                      </a:r>
                      <a:r>
                        <a:rPr lang="en-US" sz="1800" b="1"/>
                        <a:t>similar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Perceived as </a:t>
                      </a:r>
                      <a:r>
                        <a:rPr lang="en-US" sz="1800" b="1" dirty="0"/>
                        <a:t>different</a:t>
                      </a:r>
                      <a:r>
                        <a:rPr lang="en-US" sz="1800" b="0" dirty="0"/>
                        <a:t>,</a:t>
                      </a:r>
                      <a:endParaRPr lang="en-US" sz="1800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forming families</a:t>
                      </a:r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Perceived as</a:t>
                      </a:r>
                      <a:r>
                        <a:rPr lang="en-US" sz="1600" dirty="0"/>
                        <a:t> </a:t>
                      </a:r>
                      <a:r>
                        <a:rPr lang="en-US" sz="1800" b="1" dirty="0"/>
                        <a:t>ordered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Perceived as</a:t>
                      </a:r>
                      <a:r>
                        <a:rPr lang="en-US" sz="1600"/>
                        <a:t> </a:t>
                      </a:r>
                      <a:r>
                        <a:rPr lang="en-US" sz="1800" b="1"/>
                        <a:t>proportional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COLOR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SHAPE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ORIENTATION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900000">
            <a:off x="3883152" y="4800600"/>
            <a:ext cx="153619" cy="171906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343400" y="4800600"/>
            <a:ext cx="198120" cy="19812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1336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5908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622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194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>
            <a:off x="3730753" y="5029200"/>
            <a:ext cx="135329" cy="171907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14800" y="50292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>
            <a:off x="4343400" y="5105400"/>
            <a:ext cx="302971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4724400" y="5029200"/>
            <a:ext cx="219455" cy="219455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 rot="20692628">
            <a:off x="4665579" y="4782002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438400" y="3962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2743200" y="41148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514600" y="42672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71800" y="43434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124200" y="3962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133600" y="41910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886200" y="396240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267200" y="4038600"/>
            <a:ext cx="152400" cy="152400"/>
          </a:xfrm>
          <a:prstGeom prst="ellipse">
            <a:avLst/>
          </a:prstGeom>
          <a:solidFill>
            <a:srgbClr val="2380CF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038600" y="4343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95800" y="4267200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724400" y="4038600"/>
            <a:ext cx="152400" cy="152400"/>
          </a:xfrm>
          <a:prstGeom prst="ellipse">
            <a:avLst/>
          </a:prstGeom>
          <a:solidFill>
            <a:srgbClr val="6A8B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733800" y="4267200"/>
            <a:ext cx="152400" cy="152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5486400" y="4343400"/>
            <a:ext cx="152400" cy="152400"/>
          </a:xfrm>
          <a:prstGeom prst="ellipse">
            <a:avLst/>
          </a:prstGeom>
          <a:solidFill>
            <a:srgbClr val="FF66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  <a:solidFill>
            <a:srgbClr val="008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715000" y="4343400"/>
            <a:ext cx="152400" cy="152400"/>
          </a:xfrm>
          <a:prstGeom prst="ellipse">
            <a:avLst/>
          </a:prstGeom>
          <a:solidFill>
            <a:srgbClr val="FFFF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6172200" y="4343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400800" y="4343400"/>
            <a:ext cx="152400" cy="152400"/>
          </a:xfrm>
          <a:prstGeom prst="ellipse">
            <a:avLst/>
          </a:prstGeom>
          <a:solidFill>
            <a:srgbClr val="7F80FF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5257800" y="43434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257800" y="4229100"/>
            <a:ext cx="1295400" cy="0"/>
          </a:xfrm>
          <a:prstGeom prst="straightConnector1">
            <a:avLst/>
          </a:prstGeom>
          <a:ln w="57150" cap="rnd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>
            <a:spLocks noChangeAspect="1"/>
          </p:cNvSpPr>
          <p:nvPr/>
        </p:nvSpPr>
        <p:spPr>
          <a:xfrm>
            <a:off x="4038600" y="2563368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343400" y="2563368"/>
            <a:ext cx="304800" cy="3048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1336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362200" y="2639568"/>
            <a:ext cx="143256" cy="143256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2667000" y="2791968"/>
            <a:ext cx="143256" cy="143256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9718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2971800" y="27157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3810000" y="2715768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8100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4675633" y="2362200"/>
            <a:ext cx="277367" cy="277368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2286000" y="48006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746248" y="48006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2133600" y="50292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2517648" y="50292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Isosceles Triangle 72"/>
          <p:cNvSpPr/>
          <p:nvPr/>
        </p:nvSpPr>
        <p:spPr>
          <a:xfrm>
            <a:off x="2819400" y="51054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3127248" y="51054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Isosceles Triangle 74"/>
          <p:cNvSpPr/>
          <p:nvPr/>
        </p:nvSpPr>
        <p:spPr>
          <a:xfrm>
            <a:off x="3051048" y="4875581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410200" y="2580131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6019800" y="2449068"/>
            <a:ext cx="396239" cy="396239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643373" y="2508503"/>
            <a:ext cx="277367" cy="277368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58000" y="2761488"/>
            <a:ext cx="1295400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58000" y="2570988"/>
            <a:ext cx="914400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858000" y="2380488"/>
            <a:ext cx="576072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5486400" y="34290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943600" y="3429000"/>
            <a:ext cx="152400" cy="152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5715000" y="34290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172200" y="34290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400800" y="3429000"/>
            <a:ext cx="152400" cy="1524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5257800" y="34290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5257800" y="3314700"/>
            <a:ext cx="1295400" cy="0"/>
          </a:xfrm>
          <a:prstGeom prst="straightConnector1">
            <a:avLst/>
          </a:prstGeom>
          <a:ln w="57150" cap="rnd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 rot="10800000" flipH="1">
            <a:off x="4572000" y="3581400"/>
            <a:ext cx="152400" cy="1524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 rot="10800000" flipH="1">
            <a:off x="4191000" y="35052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rot="10800000" flipH="1">
            <a:off x="4419600" y="32004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 rot="10800000" flipH="1">
            <a:off x="3962400" y="32766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 rot="10800000" flipH="1">
            <a:off x="3733800" y="3505200"/>
            <a:ext cx="152400" cy="152400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 rot="10800000" flipH="1">
            <a:off x="4724400" y="32766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 rot="10800000" flipH="1">
            <a:off x="2133600" y="35052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 rot="10800000" flipH="1">
            <a:off x="2362200" y="32004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 rot="10800000" flipH="1">
            <a:off x="2895600" y="3276599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 rot="10800000" flipH="1">
            <a:off x="2590800" y="3505199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 rot="10800000" flipH="1">
            <a:off x="2971800" y="3581399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 rot="10800000" flipH="1">
            <a:off x="3200401" y="33528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81000" y="3810000"/>
            <a:ext cx="6324600" cy="838200"/>
          </a:xfrm>
          <a:prstGeom prst="rect">
            <a:avLst/>
          </a:prstGeom>
          <a:noFill/>
          <a:ln w="57150" cmpd="sng">
            <a:solidFill>
              <a:srgbClr val="D2533C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8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in 10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7" y="1771650"/>
            <a:ext cx="9177867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2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101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556" b="5556"/>
          <a:stretch>
            <a:fillRect/>
          </a:stretch>
        </p:blipFill>
        <p:spPr>
          <a:xfrm>
            <a:off x="685800" y="1600200"/>
            <a:ext cx="82296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99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light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767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962" b="44573"/>
          <a:stretch/>
        </p:blipFill>
        <p:spPr>
          <a:xfrm>
            <a:off x="0" y="3191256"/>
            <a:ext cx="9144000" cy="975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6026" b="-1"/>
          <a:stretch/>
        </p:blipFill>
        <p:spPr>
          <a:xfrm>
            <a:off x="0" y="4151869"/>
            <a:ext cx="9144000" cy="209653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6200" y="2590800"/>
            <a:ext cx="2066720" cy="2666999"/>
            <a:chOff x="76200" y="2590800"/>
            <a:chExt cx="2066720" cy="26669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84794" y="2590800"/>
            <a:ext cx="1215606" cy="2673095"/>
            <a:chOff x="1984794" y="2590800"/>
            <a:chExt cx="1215606" cy="26730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r="6973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Rounded Rectangle 19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2590800"/>
            <a:ext cx="1798117" cy="2681223"/>
            <a:chOff x="2438400" y="2590800"/>
            <a:chExt cx="1798117" cy="268122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1" name="Rounded Rectangle 20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00400" y="2590800"/>
            <a:ext cx="1806191" cy="2673095"/>
            <a:chOff x="3200400" y="2590800"/>
            <a:chExt cx="1806191" cy="26730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0534" t="33157" r="55960" b="23095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Rounded Rectangle 22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86200" y="2590800"/>
            <a:ext cx="2362200" cy="2539331"/>
            <a:chOff x="3886200" y="2590800"/>
            <a:chExt cx="2362200" cy="253933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</p:spPr>
        </p:pic>
        <p:sp>
          <p:nvSpPr>
            <p:cNvPr id="24" name="Rounded Rectangle 23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29200" y="2590800"/>
            <a:ext cx="2057400" cy="2558985"/>
            <a:chOff x="5029200" y="2590800"/>
            <a:chExt cx="2057400" cy="255898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944763" y="2590800"/>
            <a:ext cx="1665837" cy="2673095"/>
            <a:chOff x="6944763" y="2590800"/>
            <a:chExt cx="1665837" cy="26730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ounded Rectangle 25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962400"/>
            <a:ext cx="2708945" cy="2362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05600" y="6248400"/>
            <a:ext cx="2023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Eye diagram courtesy ASU</a:t>
            </a:r>
          </a:p>
        </p:txBody>
      </p:sp>
    </p:spTree>
    <p:extLst>
      <p:ext uri="{BB962C8B-B14F-4D97-AF65-F5344CB8AC3E}">
        <p14:creationId xmlns:p14="http://schemas.microsoft.com/office/powerpoint/2010/main" val="201459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see color</a:t>
            </a:r>
          </a:p>
        </p:txBody>
      </p:sp>
      <p:pic>
        <p:nvPicPr>
          <p:cNvPr id="4" name="How we see color - Colm Kelleh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20086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kinds of color sensors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741" r="-4741"/>
          <a:stretch>
            <a:fillRect/>
          </a:stretch>
        </p:blipFill>
        <p:spPr>
          <a:xfrm>
            <a:off x="-228600" y="1329267"/>
            <a:ext cx="9296400" cy="5508977"/>
          </a:xfrm>
        </p:spPr>
      </p:pic>
    </p:spTree>
    <p:extLst>
      <p:ext uri="{BB962C8B-B14F-4D97-AF65-F5344CB8AC3E}">
        <p14:creationId xmlns:p14="http://schemas.microsoft.com/office/powerpoint/2010/main" val="1207237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do you notice?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4741" r="-4741"/>
          <a:stretch>
            <a:fillRect/>
          </a:stretch>
        </p:blipFill>
        <p:spPr>
          <a:xfrm>
            <a:off x="-228600" y="1329267"/>
            <a:ext cx="9296400" cy="5508977"/>
          </a:xfrm>
        </p:spPr>
      </p:pic>
      <p:sp>
        <p:nvSpPr>
          <p:cNvPr id="3" name="Rectangle 2"/>
          <p:cNvSpPr/>
          <p:nvPr/>
        </p:nvSpPr>
        <p:spPr>
          <a:xfrm>
            <a:off x="76200" y="2133600"/>
            <a:ext cx="8839200" cy="4724400"/>
          </a:xfrm>
          <a:prstGeom prst="rect">
            <a:avLst/>
          </a:prstGeom>
          <a:gradFill flip="none" rotWithShape="1">
            <a:gsLst>
              <a:gs pos="31000">
                <a:srgbClr val="FFFFFF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6200" y="63963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Demonstration of reification in perception from Lehar S. (2003) </a:t>
            </a:r>
          </a:p>
          <a:p>
            <a:pPr algn="r"/>
            <a:r>
              <a:rPr lang="en-US" sz="1200" dirty="0">
                <a:solidFill>
                  <a:srgbClr val="003470"/>
                </a:solidFill>
              </a:rPr>
              <a:t>The World In Your Head, Lawrence Erlbaum, Mahwah, NJ. p. 52, Fig. 3.3</a:t>
            </a:r>
          </a:p>
        </p:txBody>
      </p:sp>
      <p:pic>
        <p:nvPicPr>
          <p:cNvPr id="15" name="Picture 14" descr="Reific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7" b="54767"/>
          <a:stretch/>
        </p:blipFill>
        <p:spPr>
          <a:xfrm>
            <a:off x="2726235" y="2020530"/>
            <a:ext cx="3840152" cy="3102064"/>
          </a:xfrm>
          <a:prstGeom prst="rect">
            <a:avLst/>
          </a:prstGeom>
        </p:spPr>
      </p:pic>
      <p:pic>
        <p:nvPicPr>
          <p:cNvPr id="17" name="Picture 16" descr="Reific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49925" r="57239" b="-1323"/>
          <a:stretch/>
        </p:blipFill>
        <p:spPr>
          <a:xfrm>
            <a:off x="2965963" y="1809124"/>
            <a:ext cx="3360697" cy="35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57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021299"/>
            <a:ext cx="4876800" cy="390970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phenomena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51" b="1"/>
          <a:stretch/>
        </p:blipFill>
        <p:spPr>
          <a:xfrm>
            <a:off x="609600" y="1780105"/>
            <a:ext cx="3352800" cy="4392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76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1: color is perceived in context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676400"/>
            <a:ext cx="4038600" cy="4038600"/>
          </a:xfrm>
          <a:prstGeom prst="rect">
            <a:avLst/>
          </a:prstGeom>
          <a:solidFill>
            <a:srgbClr val="95AABB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1676400"/>
            <a:ext cx="4038600" cy="4038600"/>
          </a:xfrm>
          <a:prstGeom prst="rect">
            <a:avLst/>
          </a:prstGeom>
          <a:solidFill>
            <a:srgbClr val="CDDC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6134100" y="3238500"/>
            <a:ext cx="914400" cy="914400"/>
          </a:xfrm>
          <a:prstGeom prst="rect">
            <a:avLst/>
          </a:prstGeom>
          <a:solidFill>
            <a:srgbClr val="BACE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2095500" y="3238500"/>
            <a:ext cx="914400" cy="914400"/>
          </a:xfrm>
          <a:prstGeom prst="rect">
            <a:avLst/>
          </a:prstGeom>
          <a:solidFill>
            <a:srgbClr val="BACE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2402" y="6019800"/>
            <a:ext cx="529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small square is </a:t>
            </a:r>
            <a:r>
              <a:rPr lang="en-US" sz="2400" b="1" dirty="0"/>
              <a:t>darker green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5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713E-7 4.81259E-7 L 0.17095 4.8125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99E-6 4.81259E-7 L -0.17095 4.81259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55" t="4870" r="1420" b="2685"/>
          <a:stretch/>
        </p:blipFill>
        <p:spPr>
          <a:xfrm>
            <a:off x="108420" y="1781299"/>
            <a:ext cx="8905864" cy="3376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Caveat 2: difference is relative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2a: so are brightness and contrast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282" r="1536"/>
          <a:stretch/>
        </p:blipFill>
        <p:spPr>
          <a:xfrm>
            <a:off x="0" y="1516586"/>
            <a:ext cx="9166413" cy="49604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050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14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924300"/>
            <a:ext cx="9296400" cy="2286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43000" y="609600"/>
            <a:ext cx="6858000" cy="5969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50138" r="-138"/>
          <a:stretch/>
        </p:blipFill>
        <p:spPr>
          <a:xfrm>
            <a:off x="1078992" y="609600"/>
            <a:ext cx="6858000" cy="5969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Caveat 3: mental models &gt; perception</a:t>
            </a:r>
          </a:p>
        </p:txBody>
      </p:sp>
    </p:spTree>
    <p:extLst>
      <p:ext uri="{BB962C8B-B14F-4D97-AF65-F5344CB8AC3E}">
        <p14:creationId xmlns:p14="http://schemas.microsoft.com/office/powerpoint/2010/main" val="1051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Takeaways: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 is about more than just aesthetics</a:t>
            </a:r>
          </a:p>
          <a:p>
            <a:r>
              <a:rPr lang="en-US" dirty="0"/>
              <a:t>There are compelling </a:t>
            </a:r>
            <a:r>
              <a:rPr lang="en-US" b="1" dirty="0"/>
              <a:t>cognitive reasons </a:t>
            </a:r>
            <a:r>
              <a:rPr lang="en-US" dirty="0"/>
              <a:t>why some visualization techniques are helpful and others aren’t</a:t>
            </a:r>
          </a:p>
          <a:p>
            <a:r>
              <a:rPr lang="en-US" dirty="0"/>
              <a:t>The choices we make about </a:t>
            </a:r>
            <a:r>
              <a:rPr lang="en-US" b="1" dirty="0"/>
              <a:t>visual mappings </a:t>
            </a:r>
            <a:r>
              <a:rPr lang="en-US" dirty="0"/>
              <a:t>can have a significant effect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90124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color schemes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</a:rPr>
              <a:t>Different color = different category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</a:t>
            </a:r>
            <a:r>
              <a:rPr lang="en-US" dirty="0">
                <a:solidFill>
                  <a:schemeClr val="accent1"/>
                </a:solidFill>
              </a:rPr>
              <a:t>: choose colors that are </a:t>
            </a:r>
            <a:r>
              <a:rPr lang="en-US" i="1" dirty="0">
                <a:solidFill>
                  <a:schemeClr val="accent1"/>
                </a:solidFill>
              </a:rPr>
              <a:t>perceptually distant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choose colors that are roughly the same saturation and value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</p:spPr>
      </p:pic>
    </p:spTree>
    <p:extLst>
      <p:ext uri="{BB962C8B-B14F-4D97-AF65-F5344CB8AC3E}">
        <p14:creationId xmlns:p14="http://schemas.microsoft.com/office/powerpoint/2010/main" val="12965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color schemes: one hue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1"/>
                </a:solidFill>
              </a:rPr>
              <a:t>Saturation</a:t>
            </a:r>
            <a:r>
              <a:rPr lang="en-US" dirty="0">
                <a:solidFill>
                  <a:schemeClr val="accent1"/>
                </a:solidFill>
              </a:rPr>
              <a:t> indicates difference in the amount of the phenomenon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#1: </a:t>
            </a:r>
            <a:r>
              <a:rPr lang="en-US" dirty="0">
                <a:solidFill>
                  <a:schemeClr val="accent1"/>
                </a:solidFill>
              </a:rPr>
              <a:t>no more than 5-6 levels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people interpret darker = more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1288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color schemes: multi-hue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1"/>
                </a:solidFill>
              </a:rPr>
              <a:t>Hue </a:t>
            </a:r>
            <a:r>
              <a:rPr lang="en-US" dirty="0">
                <a:solidFill>
                  <a:schemeClr val="accent1"/>
                </a:solidFill>
              </a:rPr>
              <a:t>indicates difference in the amount of the phenomenon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#1: </a:t>
            </a:r>
            <a:r>
              <a:rPr lang="en-US" dirty="0">
                <a:solidFill>
                  <a:schemeClr val="accent1"/>
                </a:solidFill>
              </a:rPr>
              <a:t>no more than 2 anchor colors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people interpret high saturation = more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3441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Diverging color schemes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1"/>
                </a:solidFill>
              </a:rPr>
              <a:t>Two colors</a:t>
            </a:r>
            <a:r>
              <a:rPr lang="en-US" dirty="0">
                <a:solidFill>
                  <a:schemeClr val="accent1"/>
                </a:solidFill>
              </a:rPr>
              <a:t> used to indicate extremes of a range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#1: </a:t>
            </a:r>
            <a:r>
              <a:rPr lang="en-US" dirty="0">
                <a:solidFill>
                  <a:schemeClr val="accent1"/>
                </a:solidFill>
              </a:rPr>
              <a:t>neutral color in the middle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differentiate between “average” and “no data’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20076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Emergence</a:t>
            </a:r>
          </a:p>
        </p:txBody>
      </p:sp>
      <p:pic>
        <p:nvPicPr>
          <p:cNvPr id="7" name="Picture 6" descr="1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8" t="3071" r="699" b="21891"/>
          <a:stretch/>
        </p:blipFill>
        <p:spPr>
          <a:xfrm>
            <a:off x="1088386" y="1371600"/>
            <a:ext cx="6967229" cy="48511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056767" y="6575135"/>
            <a:ext cx="5070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Life Magazine: 58;7 1965-02-19, p 120. Photographer: Ronald C James</a:t>
            </a:r>
            <a:endParaRPr lang="en-US" sz="1200" dirty="0">
              <a:solidFill>
                <a:srgbClr val="00347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654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colorbrewer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ggthemes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7" y="1532370"/>
            <a:ext cx="8465809" cy="5060024"/>
          </a:xfrm>
        </p:spPr>
      </p:pic>
    </p:spTree>
    <p:extLst>
      <p:ext uri="{BB962C8B-B14F-4D97-AF65-F5344CB8AC3E}">
        <p14:creationId xmlns:p14="http://schemas.microsoft.com/office/powerpoint/2010/main" val="84363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Multistability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0800" y="3276600"/>
            <a:ext cx="2438400" cy="259080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 w="28575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6200" y="1981200"/>
            <a:ext cx="2438400" cy="259080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 w="28575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49" y="1961800"/>
            <a:ext cx="3784103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Invariance</a:t>
            </a:r>
          </a:p>
        </p:txBody>
      </p:sp>
      <p:pic>
        <p:nvPicPr>
          <p:cNvPr id="5" name="Picture 4" descr="invaria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4729" b="56833"/>
          <a:stretch/>
        </p:blipFill>
        <p:spPr>
          <a:xfrm>
            <a:off x="1143000" y="1905000"/>
            <a:ext cx="3481104" cy="35527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86200" y="63963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Demonstration of invariance in perception from Lehar S. (2003) </a:t>
            </a:r>
          </a:p>
          <a:p>
            <a:pPr algn="r"/>
            <a:r>
              <a:rPr lang="en-US" sz="1200" dirty="0">
                <a:solidFill>
                  <a:srgbClr val="003470"/>
                </a:solidFill>
              </a:rPr>
              <a:t>The World In Your Head, Lawrence Erlbaum, Mahwah, NJ. p. 53, Fig. 3.5</a:t>
            </a:r>
          </a:p>
        </p:txBody>
      </p:sp>
      <p:pic>
        <p:nvPicPr>
          <p:cNvPr id="8" name="Picture 7" descr="invaria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0" t="47100" r="-3607" b="-1222"/>
          <a:stretch/>
        </p:blipFill>
        <p:spPr>
          <a:xfrm>
            <a:off x="4572000" y="1600200"/>
            <a:ext cx="35990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5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the brain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SzTx/>
              <a:buNone/>
              <a:defRPr/>
            </a:pPr>
            <a:r>
              <a:rPr lang="en-US" b="1" kern="0" dirty="0"/>
              <a:t>Question: </a:t>
            </a:r>
            <a:r>
              <a:rPr lang="en-US" kern="0" dirty="0"/>
              <a:t>what makes all this mental model stuff useful to us (designers and readers of data)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?</a:t>
            </a:r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kern="0" dirty="0"/>
          </a:p>
          <a:p>
            <a:pPr marL="0" indent="0">
              <a:spcBef>
                <a:spcPts val="600"/>
              </a:spcBef>
              <a:buSzTx/>
              <a:buNone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Answer: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in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order to understand how people interpret and make sense of </a:t>
            </a:r>
            <a:r>
              <a:rPr lang="en-US" kern="0" dirty="0"/>
              <a:t>data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, we need to know what 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cues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they’re picking up on – and how to situate those cues within a larger framework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kern="0" dirty="0"/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sz="2000" kern="0" dirty="0"/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perception (def.)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52" t="742" r="10791" b="1382"/>
          <a:stretch/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75503" y="4800600"/>
            <a:ext cx="37708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(sometimes imperfect)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process by which we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detect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3200" b="1" dirty="0">
                <a:solidFill>
                  <a:schemeClr val="bg1"/>
                </a:solidFill>
              </a:rPr>
              <a:t>interpret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visual signals</a:t>
            </a:r>
          </a:p>
        </p:txBody>
      </p:sp>
    </p:spTree>
    <p:extLst>
      <p:ext uri="{BB962C8B-B14F-4D97-AF65-F5344CB8AC3E}">
        <p14:creationId xmlns:p14="http://schemas.microsoft.com/office/powerpoint/2010/main" val="1525767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18346</TotalTime>
  <Words>889</Words>
  <Application>Microsoft Macintosh PowerPoint</Application>
  <PresentationFormat>On-screen Show (4:3)</PresentationFormat>
  <Paragraphs>185</Paragraphs>
  <Slides>50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Courier</vt:lpstr>
      <vt:lpstr>Lucida Grande</vt:lpstr>
      <vt:lpstr>Wingdings</vt:lpstr>
      <vt:lpstr>Clarity</vt:lpstr>
      <vt:lpstr> MassMutual DSDP 2021: Perception &amp; Color</vt:lpstr>
      <vt:lpstr>Recall: mental models</vt:lpstr>
      <vt:lpstr>The “gestalt effect”</vt:lpstr>
      <vt:lpstr>1. Reification</vt:lpstr>
      <vt:lpstr>2. Emergence</vt:lpstr>
      <vt:lpstr>3. Multistability</vt:lpstr>
      <vt:lpstr>4. Invariance</vt:lpstr>
      <vt:lpstr>Hacking the brain</vt:lpstr>
      <vt:lpstr>Visual perception (def.)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Perception: Preattentive Processing</vt:lpstr>
      <vt:lpstr>What did you see?</vt:lpstr>
      <vt:lpstr>Pre-attentive processing facilitates:</vt:lpstr>
      <vt:lpstr>Attentive counting</vt:lpstr>
      <vt:lpstr>Pre-attentive counting</vt:lpstr>
      <vt:lpstr>Pre-attentive processing: color (hue)</vt:lpstr>
      <vt:lpstr>Pre-attentive processing: shape (curvature)</vt:lpstr>
      <vt:lpstr>Pre-attentive processing: shape + color?</vt:lpstr>
      <vt:lpstr>Discussion: what’s going on here?</vt:lpstr>
      <vt:lpstr>Pre-attentive processing for visualization</vt:lpstr>
      <vt:lpstr>Ex. flicker can cause change blindness</vt:lpstr>
      <vt:lpstr>Can you see it now?</vt:lpstr>
      <vt:lpstr>Sometimes gestalt &amp; pre-attention compete</vt:lpstr>
      <vt:lpstr>Sometimes gestalt &amp; pre-attention compete</vt:lpstr>
      <vt:lpstr>Magnitude estimation</vt:lpstr>
      <vt:lpstr>Magnitude estimation</vt:lpstr>
      <vt:lpstr>Magnitude estimation</vt:lpstr>
      <vt:lpstr>“Apparent” magnitude</vt:lpstr>
      <vt:lpstr>Mapping to visual dimensions</vt:lpstr>
      <vt:lpstr>Back in 10 minutes</vt:lpstr>
      <vt:lpstr>Color 101</vt:lpstr>
      <vt:lpstr>Kinds of light</vt:lpstr>
      <vt:lpstr>How we see color</vt:lpstr>
      <vt:lpstr>3 kinds of color sensors</vt:lpstr>
      <vt:lpstr>Discussion: what do you notice?</vt:lpstr>
      <vt:lpstr>Color phenomena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Takeaways: Perception</vt:lpstr>
      <vt:lpstr>Categorical color schemes</vt:lpstr>
      <vt:lpstr>Sequential color schemes: one hue</vt:lpstr>
      <vt:lpstr>Sequential color schemes: multi-hue</vt:lpstr>
      <vt:lpstr>Diverging color schemes</vt:lpstr>
      <vt:lpstr>Lab 3: colorbrewer and ggthemes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342</cp:revision>
  <cp:lastPrinted>2017-06-09T01:01:36Z</cp:lastPrinted>
  <dcterms:created xsi:type="dcterms:W3CDTF">2010-09-06T14:11:22Z</dcterms:created>
  <dcterms:modified xsi:type="dcterms:W3CDTF">2021-06-29T02:39:11Z</dcterms:modified>
</cp:coreProperties>
</file>